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3" r:id="rId3"/>
    <p:sldId id="279" r:id="rId4"/>
    <p:sldId id="340" r:id="rId5"/>
    <p:sldId id="280" r:id="rId6"/>
    <p:sldId id="341" r:id="rId7"/>
    <p:sldId id="342" r:id="rId8"/>
    <p:sldId id="331" r:id="rId9"/>
    <p:sldId id="270" r:id="rId10"/>
    <p:sldId id="328" r:id="rId11"/>
    <p:sldId id="336" r:id="rId12"/>
    <p:sldId id="333" r:id="rId13"/>
    <p:sldId id="334" r:id="rId14"/>
    <p:sldId id="264" r:id="rId15"/>
    <p:sldId id="337" r:id="rId16"/>
    <p:sldId id="338" r:id="rId17"/>
    <p:sldId id="339" r:id="rId18"/>
    <p:sldId id="266" r:id="rId19"/>
    <p:sldId id="267" r:id="rId20"/>
    <p:sldId id="329" r:id="rId21"/>
    <p:sldId id="326" r:id="rId22"/>
    <p:sldId id="327" r:id="rId23"/>
    <p:sldId id="330" r:id="rId24"/>
    <p:sldId id="262" r:id="rId25"/>
    <p:sldId id="292" r:id="rId26"/>
    <p:sldId id="332" r:id="rId27"/>
    <p:sldId id="325" r:id="rId28"/>
    <p:sldId id="272" r:id="rId2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D5995-5C20-4914-9E8E-00A3CE6A5F02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B82F9-AAE7-4272-B317-5AE41C63B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79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0264-3491-4E1A-952F-4D45F93475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78B912-D638-4FA1-837A-BAA3E51F30B2}" type="slidenum">
              <a:t>9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942F6-FBBF-4A1A-9E02-1C697BC3C4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568B3-D374-4F7A-9D73-91BA78CCD1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986F9-2A8A-47FB-9A25-345A3CAA6D4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C9DA63B-0266-45A8-9A42-40B30A564E62}" type="slidenum">
              <a:t>19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BCCAB-3661-4306-8C08-D635DE0AFB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05DC6-DCE0-4435-B663-778A707243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AE8AF-94B7-4BB6-8E43-2F20763304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C8CCC03-05E6-484A-B5A7-2BC87219B523}" type="slidenum">
              <a:t>11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BF1C6D-CD2F-4911-910E-ACA9F323812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71462-30D2-429A-9C96-3E8469F9E5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AC6F2-1BC7-43A4-A733-6D77D89FC6D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52E6ECE-6FDF-4513-B11E-1B3E9D090FEB}" type="slidenum">
              <a:t>12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89E84-BE23-44F0-83F6-FB6EF5E2C5A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799017-8698-4E5A-97B0-65F1144FDA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8CDE3-91EE-4A2C-9FFD-B983B7B322C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1C6EFF9-A7DF-481F-A352-CAFBDC9F6D84}" type="slidenum">
              <a:t>13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C42FDD-09BB-47C2-8574-4BB3351E80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FAA205-F836-43E7-A2C9-00F4DF8787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54D8C-0E43-45CB-BAEC-8F9567CB9A3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3C21EE8-4A1C-48E1-B816-CB832E8FD901}" type="slidenum">
              <a:t>14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F8689-BC44-4DE1-81CF-EFFB924109F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FF71F9-B9F2-4248-868E-3570C7712C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B574C-B4EA-4CCA-B886-CC117B62BD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9513C7-2669-46D4-B0E2-BA53831B9F9E}" type="slidenum">
              <a:t>15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8A51F-7BF3-4999-9A0F-46A5E0B90F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357685-B694-4B12-9F73-A4A2FC862A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BC92E-FB56-42A9-8A3C-4E642623EE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36BE1DD-2B52-48B2-90B4-6E3C63ACFE63}" type="slidenum">
              <a:t>16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CED66-9BDF-4EC2-90A0-AC799E7DE9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A7A6E3-C975-4CED-81BB-53105A0082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1141A-7D92-4623-A96B-0BD15BF747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A0B5D2D-0AED-4A2C-886D-20949AD91E78}" type="slidenum">
              <a:t>17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E8A20-271A-4FD9-9779-22E060304D6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DBFA0-E36A-4520-B5BD-0AD91804F3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A73ED-0A31-4AD4-84CA-6896B04334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0D9DE28-F511-443D-BDFC-6DE898C9B3F5}" type="slidenum">
              <a:t>18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75422-8B3E-409E-BECF-2758140ED40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7C8C3C-0F1A-4209-9AE9-8FF27A7ACA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F14F-AF96-4A24-B6D8-B3C44F3E6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AF87A-B9CD-4190-9201-E8E0C6EBC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E4333-B029-4CA6-B280-A1019BAF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8F755-BFB3-4355-9273-1A24BE21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87F76-D686-4854-B2AB-1EFB15C9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7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1864-32AC-4792-BB30-3DF2D0A7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41778-3D76-43C2-A65D-35B72960B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BFEE9-7758-4B22-92B2-6DB5A49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7B51-E70F-47BB-9F3D-29E7FF63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61AA6-B66D-4029-9109-18F07F486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81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E0E7D-0BB2-49DE-97F0-CF6AA2774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3C323-1481-427F-A451-10677FCF0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9DA47-9B64-4D62-B202-D19F9A23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AE48C-B84E-4542-A98F-82074951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0F1D6-DCEB-42C6-B172-AA0367AD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7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635C-775B-46CE-8EBD-51811645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DEA9-E087-44DA-B63E-3F34335B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EBB2-1390-45F7-B64F-711119F8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D786E-F934-4E23-9AFC-56972982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08BC-A5E3-4E9A-B943-E5F7C063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401E-64F0-4E02-B372-49D7416D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48835-0F3C-4551-85ED-AC69EE0BE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E417-DDFC-4FA5-A99E-AABE8DC0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2F2D-CE55-464E-B5D1-6C8F7AAA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6FA8-71E4-4783-9387-891ECBBB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5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87EE-DE0E-44CD-BCE8-BAAEF6FB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40DC5-1C7A-4526-AAEC-F536167A7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F2F1B-EFD1-4D1A-991E-7A7965785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FF24-03CD-4ED8-A879-6252EA87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85B2-A4F7-4F3F-A4B1-E9FEACCC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29191-9B6B-451C-8C9F-9D56FAA2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6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C800-1DE4-4A38-83A4-AB03E784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DD135-991D-4778-B44B-87052B6C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7C073-5474-440D-8C41-377C07198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1E7E-CADC-455F-82C0-792386F16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8F506-8C64-4EAA-863E-D20CA3B73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6300D-FC0F-4464-B393-2C81BD7F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8CA3D-987D-4A0B-BA5F-E0089DCD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F24A0-C4F6-4F7E-82E5-E8310726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0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5204-0095-4566-B13D-BB56D79D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BEE46-0284-476C-8CA1-CF9B4851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D4AA9-199D-4F53-8D5B-F7982EC3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59B95-A274-4368-AF80-C0C775F3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2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D20EA-5E13-4233-A862-F5BCDADA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ACD3B-55A8-4C8E-B3BF-B035F54F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7E89-C5A3-4F0E-A0DF-23E72994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CE301-781A-491E-BC7D-396712D6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260C-0179-4C9E-8FEB-9E28CA6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5DF00-1FBD-4741-82F2-B17279300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11A1E-B7C1-48E6-BBDA-ED09ED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13F2A-141F-4BC3-ADCB-B9845336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AB97D-6C4B-4F5E-91BF-05EEC6A5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6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A09-D41B-4920-95E8-D1D180B0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F7465-8095-4BBD-98F5-A8C089277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DCDA4-0869-445F-8C50-E55295A28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50437-F9DE-4D2B-9EDD-333335AE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025D9-FFB8-4886-ADFE-ECB2F881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8A34B-D728-429E-B2B0-A892B66B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35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09870-BF04-4CBB-9DCD-7749EE85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930B7-0358-4BB5-9306-C6BAB9565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7F3B-6798-4FE8-BAC3-EA7D24D4D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B2CF9-5F9E-4416-8109-BBF5E4CD10BE}" type="datetimeFigureOut">
              <a:rPr lang="en-GB" smtClean="0"/>
              <a:t>04/03/2020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1C065-2D8E-4C89-A9DA-DEAB7E6BC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508C-D2C4-4928-BF3A-C76E4790B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3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cnbranco@iseg.ulisboa.p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prints.soas.ac.uk/7984" TargetMode="External"/><Relationship Id="rId2" Type="http://schemas.openxmlformats.org/officeDocument/2006/relationships/hyperlink" Target="https://www.google.co.uk/url?sa=t&amp;rct=j&amp;q=&amp;esrc=s&amp;source=web&amp;cd=5&amp;cad=rja&amp;uact=8&amp;ved=0ahUKEwjq5bGV6pjQAhWBBcAKHSRWA3sQFgg6MAQ&amp;url=http://www.countdownnet.net/Allegati/26%20Locating%20Financialisation%202010.PDF&amp;usg=AFQjCNFUdotFxGv9JVGoJaj7r77CM6_0TA&amp;sig2=u66ib6grGGvQgQU00jXzJ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prints.soas.ac.uk/5685/1/brooks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U-BjlSAHvA" TargetMode="External"/><Relationship Id="rId2" Type="http://schemas.openxmlformats.org/officeDocument/2006/relationships/hyperlink" Target="https://youtu.be/wb6rhHyJJ_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rxismocritico.files.wordpress.com/2011/10/financialised-capitalism-direct-explotation-and-periodic-bubbles.pdf" TargetMode="External"/><Relationship Id="rId4" Type="http://schemas.openxmlformats.org/officeDocument/2006/relationships/hyperlink" Target="https://youtu.be/26o22Y33h9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business/2013/jun/17/g8-tax-avoidance-crackdown-david-cameron" TargetMode="External"/><Relationship Id="rId2" Type="http://schemas.openxmlformats.org/officeDocument/2006/relationships/hyperlink" Target="http://news.sky.com/story/tax-evasion-g8-leaders-vow-tougher-stance-104426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dtm.org/Commission-pour-la-verite-sur-la,2224?lang=en" TargetMode="External"/><Relationship Id="rId5" Type="http://schemas.openxmlformats.org/officeDocument/2006/relationships/hyperlink" Target="http://www.independent.co.uk/voices/comment/g8-leaders-must-do-more-than-talk-a-tough-game-on-multinational-tax-avoidance-8662162.html" TargetMode="External"/><Relationship Id="rId4" Type="http://schemas.openxmlformats.org/officeDocument/2006/relationships/hyperlink" Target="https://www.theguardian.com/politics/reality-check-with-polly-curtis/2011/sep/12/reality-check-banking-bailout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4F0B-0387-4105-BBC2-C12053F57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520" y="156604"/>
            <a:ext cx="11609294" cy="4392706"/>
          </a:xfrm>
        </p:spPr>
        <p:txBody>
          <a:bodyPr anchor="t">
            <a:normAutofit/>
          </a:bodyPr>
          <a:lstStyle/>
          <a:p>
            <a:br>
              <a:rPr lang="en-GB" sz="3600" dirty="0">
                <a:latin typeface="Arial Narrow" panose="020B0606020202030204" pitchFamily="34" charset="0"/>
              </a:rPr>
            </a:br>
            <a:br>
              <a:rPr lang="en-GB" sz="3600" dirty="0">
                <a:latin typeface="Arial Narrow" panose="020B0606020202030204" pitchFamily="34" charset="0"/>
              </a:rPr>
            </a:br>
            <a: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Temas no debate sobre globalização</a:t>
            </a:r>
            <a:b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br>
              <a:rPr lang="pt-PT" sz="3600" dirty="0">
                <a:latin typeface="Arial Narrow" panose="020B0606020202030204" pitchFamily="34" charset="0"/>
              </a:rPr>
            </a:br>
            <a:br>
              <a:rPr lang="pt-PT" sz="36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</a:rPr>
              <a:t>Carlos Nuno Castel-Branco</a:t>
            </a:r>
            <a:br>
              <a:rPr lang="pt-PT" sz="20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  <a:hlinkClick r:id="rId2"/>
              </a:rPr>
              <a:t>cnbranco@iseg.ulisboa.pt</a:t>
            </a:r>
            <a:r>
              <a:rPr lang="pt-PT" sz="2000" dirty="0">
                <a:latin typeface="Arial Narrow" panose="020B0606020202030204" pitchFamily="34" charset="0"/>
              </a:rPr>
              <a:t> 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07DA6-09E0-4421-A708-8FFFF0F4E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941" y="5186082"/>
            <a:ext cx="11609294" cy="1317812"/>
          </a:xfrm>
        </p:spPr>
        <p:txBody>
          <a:bodyPr>
            <a:normAutofit lnSpcReduction="10000"/>
          </a:bodyPr>
          <a:lstStyle/>
          <a:p>
            <a:r>
              <a:rPr lang="pt-PT" dirty="0">
                <a:latin typeface="Arial Narrow" panose="020B0606020202030204" pitchFamily="34" charset="0"/>
              </a:rPr>
              <a:t>Mestrado em Desenvolvimento e Cooperação Internacional</a:t>
            </a:r>
          </a:p>
          <a:p>
            <a:r>
              <a:rPr lang="pt-PT" dirty="0">
                <a:latin typeface="Arial Narrow" panose="020B0606020202030204" pitchFamily="34" charset="0"/>
              </a:rPr>
              <a:t>Globalização e Desenvolvimento</a:t>
            </a:r>
          </a:p>
          <a:p>
            <a:r>
              <a:rPr lang="pt-PT" dirty="0">
                <a:latin typeface="Arial Narrow" panose="020B0606020202030204" pitchFamily="34" charset="0"/>
              </a:rPr>
              <a:t>2019-2020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Image result for iseg">
            <a:extLst>
              <a:ext uri="{FF2B5EF4-FFF2-40B4-BE49-F238E27FC236}">
                <a16:creationId xmlns:a16="http://schemas.microsoft.com/office/drawing/2014/main" id="{A6D8A209-4650-4757-9BD1-D66274CB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2" y="244571"/>
            <a:ext cx="1464602" cy="7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02B-87E4-4D9C-9D4D-2CDF7DA9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27262"/>
            <a:ext cx="11682714" cy="6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9533-0FFF-4752-80C5-831DF2A56F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l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DA92C-616C-4197-B488-B4E0C4F517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650B7-9000-4E0A-ACC9-D564A077D6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077080" y="6356521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lvl="0"/>
            <a:fld id="{A1058FA5-41C9-4673-9829-4FD4984EFFED}" type="slidenum">
              <a:t>11</a:t>
            </a:fld>
            <a:endParaRPr lang="en-none">
              <a:solidFill>
                <a:srgbClr val="000000"/>
              </a:solidFill>
              <a:latin typeface="Calibri" pitchFamily="18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DE318-2C7F-4167-AFBA-BD0E681BB3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63480" y="602640"/>
            <a:ext cx="6729840" cy="620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B6A0F-D539-4B03-A096-261622E239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00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A862-EB9A-47F8-A207-AC97C10A73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l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14A2D-D900-4B83-A521-DF2CB800E8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32336-195A-4472-B576-9B8AF41F66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077080" y="6356521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lvl="0"/>
            <a:fld id="{F9CB19DE-B21F-4BA7-9E7A-20B09FA67B94}" type="slidenum">
              <a:t>12</a:t>
            </a:fld>
            <a:endParaRPr lang="en-none">
              <a:solidFill>
                <a:srgbClr val="000000"/>
              </a:solidFill>
              <a:latin typeface="Calibri" pitchFamily="18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52037-E1D6-4844-9556-39224F6846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8320" y="909360"/>
            <a:ext cx="8118360" cy="586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44BE6-2569-4508-95FF-414761CE095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00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A5F71-8F2B-4AB8-8C7D-1BC3018E9C9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algn="l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A6D1B-129C-4E27-8003-A9E8E9C4B3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098F6-8AAA-4311-82DB-A0A2016254C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15440" y="1005840"/>
            <a:ext cx="9143640" cy="580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B4BC78-79F9-4BB2-870E-A5FE1258344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508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225E-0E4A-4311-A2FC-B123D80E05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l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11C3-2254-4007-BF99-2CE0E8A823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825A1-E11D-4179-BABA-2608A6EB72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077080" y="6356521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lvl="0"/>
            <a:fld id="{BB548D2E-E19E-4A5F-9DD8-4D1E771013FA}" type="slidenum">
              <a:t>14</a:t>
            </a:fld>
            <a:endParaRPr lang="en-none">
              <a:solidFill>
                <a:srgbClr val="000000"/>
              </a:solidFill>
              <a:latin typeface="Calibri" pitchFamily="18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13351-1AFB-4A97-AD9B-D5B90F6590C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12880" y="974160"/>
            <a:ext cx="8480520" cy="60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BC5DE-FC44-4998-8ACB-FA01BA8730B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00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37F7-46B3-4E50-AD21-BB728DDCD7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200" y="1755000"/>
            <a:ext cx="8229240" cy="1817640"/>
          </a:xfr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sz="3200"/>
              <a:t>Oxfam</a:t>
            </a:r>
            <a:br>
              <a:rPr lang="en-US" sz="3200"/>
            </a:br>
            <a:r>
              <a:rPr lang="en-US" sz="3200"/>
              <a:t>2019</a:t>
            </a:r>
            <a:br>
              <a:rPr lang="en-US" sz="3200"/>
            </a:br>
            <a:r>
              <a:rPr lang="en-US" sz="3200"/>
              <a:t>World</a:t>
            </a:r>
            <a:br>
              <a:rPr lang="en-US" sz="3200"/>
            </a:br>
            <a:r>
              <a:rPr lang="en-US" sz="3200"/>
              <a:t>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6AC52-6569-4CCD-A750-3A3515342C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10001" y="37440"/>
            <a:ext cx="6675119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E11BD6-41D3-4983-AEBF-020EEC9630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36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0DC4-1C24-42E7-B241-AE988DD5B5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algn="l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C67A7-4EF9-48EB-9642-BDFE954525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54440" y="37440"/>
            <a:ext cx="753480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E0CA-ED89-45EB-96E8-DA177780A8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1440" y="274320"/>
            <a:ext cx="7772039" cy="1469520"/>
          </a:xfr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sz="3200"/>
              <a:t>Wealth of billionaires by region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76417-B7F4-433E-9A43-A452796F9C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A5E3D-A591-40BE-B7FF-DD88AC706F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89760" y="1604520"/>
            <a:ext cx="8595360" cy="50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4412D-899F-42C6-BB96-45A8541F4B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72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7B7C-0A69-4C45-9A1E-2F5A34CE35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algn="l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A2E46-9C69-41B9-8F5A-348D03CD878C}"/>
              </a:ext>
            </a:extLst>
          </p:cNvPr>
          <p:cNvSpPr txBox="1"/>
          <p:nvPr/>
        </p:nvSpPr>
        <p:spPr>
          <a:xfrm>
            <a:off x="6011400" y="3316679"/>
            <a:ext cx="180720" cy="427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hangingPunct="0"/>
            <a:endParaRPr lang="en-none">
              <a:latin typeface="Arimo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1BB9D-86C4-413C-B211-B90A161A2B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2640" y="1097280"/>
            <a:ext cx="8321040" cy="55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A35CF3-8855-41E5-851C-F36AE3F2C67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36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717C-632A-4A0D-911E-62E3633A3A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95599" y="137520"/>
            <a:ext cx="8229240" cy="1142640"/>
          </a:xfr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2200" b="1"/>
              <a:t>Portugal and the European periphery's debt</a:t>
            </a:r>
            <a:br>
              <a:rPr lang="en-US" sz="2200" b="1"/>
            </a:br>
            <a:r>
              <a:rPr lang="en-US" sz="2200" b="1"/>
              <a:t>as compared to the core countries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CE85EE-126C-4E68-ACF7-32370A0E19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15960" y="1554479"/>
            <a:ext cx="8669160" cy="504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6C3A4C-D651-4642-A496-F858E454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36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Estrutura da apresentação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Desigualdade do capitalismo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Experiência histórica de expansão capitalista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Dados</a:t>
            </a:r>
          </a:p>
        </p:txBody>
      </p:sp>
    </p:spTree>
    <p:extLst>
      <p:ext uri="{BB962C8B-B14F-4D97-AF65-F5344CB8AC3E}">
        <p14:creationId xmlns:p14="http://schemas.microsoft.com/office/powerpoint/2010/main" val="2067660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0387-6BB7-4AFC-A407-7C0638D3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60256"/>
            <a:ext cx="11682714" cy="6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1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188537"/>
            <a:ext cx="11696218" cy="405352"/>
          </a:xfrm>
        </p:spPr>
        <p:txBody>
          <a:bodyPr>
            <a:normAutofit fontScale="90000"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406F50-3850-4B92-9CDE-C22C670AE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3" y="188537"/>
            <a:ext cx="11696218" cy="65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7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C049E-2B6C-418C-9B11-57431698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367645"/>
            <a:ext cx="11759183" cy="64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0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8D2E4-A47A-484A-ADC6-0C775321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00943"/>
            <a:ext cx="11696218" cy="63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3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Referências principais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Beckert</a:t>
            </a:r>
            <a:r>
              <a:rPr lang="pt-PT" dirty="0">
                <a:latin typeface="Arial Narrow" panose="020B0606020202030204" pitchFamily="34" charset="0"/>
              </a:rPr>
              <a:t>, </a:t>
            </a:r>
            <a:r>
              <a:rPr lang="pt-PT" dirty="0" err="1">
                <a:latin typeface="Arial Narrow" panose="020B0606020202030204" pitchFamily="34" charset="0"/>
              </a:rPr>
              <a:t>Sven</a:t>
            </a:r>
            <a:r>
              <a:rPr lang="pt-PT" dirty="0">
                <a:latin typeface="Arial Narrow" panose="020B0606020202030204" pitchFamily="34" charset="0"/>
              </a:rPr>
              <a:t> &amp; Seth </a:t>
            </a:r>
            <a:r>
              <a:rPr lang="pt-PT" dirty="0" err="1">
                <a:latin typeface="Arial Narrow" panose="020B0606020202030204" pitchFamily="34" charset="0"/>
              </a:rPr>
              <a:t>Rockman</a:t>
            </a:r>
            <a:r>
              <a:rPr lang="pt-PT" dirty="0">
                <a:latin typeface="Arial Narrow" panose="020B0606020202030204" pitchFamily="34" charset="0"/>
              </a:rPr>
              <a:t>  (</a:t>
            </a:r>
            <a:r>
              <a:rPr lang="pt-PT" dirty="0" err="1">
                <a:latin typeface="Arial Narrow" panose="020B0606020202030204" pitchFamily="34" charset="0"/>
              </a:rPr>
              <a:t>editors</a:t>
            </a:r>
            <a:r>
              <a:rPr lang="pt-PT" dirty="0">
                <a:latin typeface="Arial Narrow" panose="020B0606020202030204" pitchFamily="34" charset="0"/>
              </a:rPr>
              <a:t>) (2016) </a:t>
            </a:r>
            <a:r>
              <a:rPr lang="pt-PT" dirty="0" err="1">
                <a:latin typeface="Arial Narrow" panose="020B0606020202030204" pitchFamily="34" charset="0"/>
              </a:rPr>
              <a:t>Slavery’s</a:t>
            </a:r>
            <a:r>
              <a:rPr lang="pt-PT" dirty="0">
                <a:latin typeface="Arial Narrow" panose="020B0606020202030204" pitchFamily="34" charset="0"/>
              </a:rPr>
              <a:t> capitalismo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Dobb</a:t>
            </a:r>
            <a:r>
              <a:rPr lang="pt-PT" dirty="0">
                <a:latin typeface="Arial Narrow" panose="020B0606020202030204" pitchFamily="34" charset="0"/>
              </a:rPr>
              <a:t>, Maurice (1963) A evolução do capitalismo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Edwards, Chris (1985) </a:t>
            </a:r>
            <a:r>
              <a:rPr lang="pt-PT" dirty="0" err="1">
                <a:latin typeface="Arial Narrow" panose="020B0606020202030204" pitchFamily="34" charset="0"/>
              </a:rPr>
              <a:t>The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fragmenting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World</a:t>
            </a:r>
            <a:r>
              <a:rPr lang="pt-PT" dirty="0">
                <a:latin typeface="Arial Narrow" panose="020B0606020202030204" pitchFamily="34" charset="0"/>
              </a:rPr>
              <a:t>: </a:t>
            </a:r>
            <a:r>
              <a:rPr lang="pt-PT" dirty="0" err="1">
                <a:latin typeface="Arial Narrow" panose="020B0606020202030204" pitchFamily="34" charset="0"/>
              </a:rPr>
              <a:t>competing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perpectives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on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trade</a:t>
            </a:r>
            <a:r>
              <a:rPr lang="pt-PT" dirty="0">
                <a:latin typeface="Arial Narrow" panose="020B0606020202030204" pitchFamily="34" charset="0"/>
              </a:rPr>
              <a:t>, </a:t>
            </a:r>
            <a:r>
              <a:rPr lang="pt-PT" dirty="0" err="1">
                <a:latin typeface="Arial Narrow" panose="020B0606020202030204" pitchFamily="34" charset="0"/>
              </a:rPr>
              <a:t>money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and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crisis</a:t>
            </a:r>
            <a:r>
              <a:rPr lang="pt-PT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Fine, Ben &amp; Alfredo </a:t>
            </a:r>
            <a:r>
              <a:rPr lang="pt-PT" dirty="0" err="1">
                <a:latin typeface="Arial Narrow" panose="020B0606020202030204" pitchFamily="34" charset="0"/>
              </a:rPr>
              <a:t>Saad</a:t>
            </a:r>
            <a:r>
              <a:rPr lang="pt-PT" dirty="0">
                <a:latin typeface="Arial Narrow" panose="020B0606020202030204" pitchFamily="34" charset="0"/>
              </a:rPr>
              <a:t>-Filho (2016) </a:t>
            </a:r>
            <a:r>
              <a:rPr lang="pt-PT" dirty="0" err="1">
                <a:latin typeface="Arial Narrow" panose="020B0606020202030204" pitchFamily="34" charset="0"/>
              </a:rPr>
              <a:t>Marx’s</a:t>
            </a:r>
            <a:r>
              <a:rPr lang="pt-PT" dirty="0">
                <a:latin typeface="Arial Narrow" panose="020B0606020202030204" pitchFamily="34" charset="0"/>
              </a:rPr>
              <a:t> capital (sexta edição)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Harvey</a:t>
            </a:r>
            <a:r>
              <a:rPr lang="pt-PT" dirty="0">
                <a:latin typeface="Arial Narrow" panose="020B0606020202030204" pitchFamily="34" charset="0"/>
              </a:rPr>
              <a:t>, David (2015) </a:t>
            </a:r>
            <a:r>
              <a:rPr lang="pt-PT" dirty="0" err="1">
                <a:latin typeface="Arial Narrow" panose="020B0606020202030204" pitchFamily="34" charset="0"/>
              </a:rPr>
              <a:t>Seventeen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contradictions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and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the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end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of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capitalism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Mandel</a:t>
            </a:r>
            <a:r>
              <a:rPr lang="pt-PT" dirty="0">
                <a:latin typeface="Arial Narrow" panose="020B0606020202030204" pitchFamily="34" charset="0"/>
              </a:rPr>
              <a:t>, Ernest (1972) Late </a:t>
            </a:r>
            <a:r>
              <a:rPr lang="pt-PT" dirty="0" err="1">
                <a:latin typeface="Arial Narrow" panose="020B0606020202030204" pitchFamily="34" charset="0"/>
              </a:rPr>
              <a:t>capitalism</a:t>
            </a:r>
            <a:r>
              <a:rPr lang="pt-PT" dirty="0">
                <a:latin typeface="Arial Narrow" panose="020B0606020202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Marx, Karl </a:t>
            </a:r>
            <a:r>
              <a:rPr lang="en-GB" dirty="0">
                <a:latin typeface="Arial Narrow" panose="020B0606020202030204" pitchFamily="34" charset="0"/>
              </a:rPr>
              <a:t>[(1887)-(1983)] Capital. Volume I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Rodney</a:t>
            </a:r>
            <a:r>
              <a:rPr lang="pt-PT" dirty="0">
                <a:latin typeface="Arial Narrow" panose="020B0606020202030204" pitchFamily="34" charset="0"/>
              </a:rPr>
              <a:t>, Walter (1974) </a:t>
            </a:r>
            <a:r>
              <a:rPr lang="pt-PT" dirty="0" err="1">
                <a:latin typeface="Arial Narrow" panose="020B0606020202030204" pitchFamily="34" charset="0"/>
              </a:rPr>
              <a:t>How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Europe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underdeveloped</a:t>
            </a:r>
            <a:r>
              <a:rPr lang="pt-PT" dirty="0">
                <a:latin typeface="Arial Narrow" panose="020B0606020202030204" pitchFamily="34" charset="0"/>
              </a:rPr>
              <a:t> Africa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Williams, Eric (1944) </a:t>
            </a:r>
            <a:r>
              <a:rPr lang="pt-PT" dirty="0" err="1">
                <a:latin typeface="Arial Narrow" panose="020B0606020202030204" pitchFamily="34" charset="0"/>
              </a:rPr>
              <a:t>British</a:t>
            </a:r>
            <a:r>
              <a:rPr lang="pt-PT" dirty="0">
                <a:latin typeface="Arial Narrow" panose="020B0606020202030204" pitchFamily="34" charset="0"/>
              </a:rPr>
              <a:t> capitalismo </a:t>
            </a:r>
            <a:r>
              <a:rPr lang="pt-PT" dirty="0" err="1">
                <a:latin typeface="Arial Narrow" panose="020B0606020202030204" pitchFamily="34" charset="0"/>
              </a:rPr>
              <a:t>and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British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slavery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74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Outras referências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400" dirty="0">
                <a:latin typeface="Arial Narrow" panose="020B0606020202030204" pitchFamily="34" charset="0"/>
              </a:rPr>
              <a:t>Castel-Branco, Carlos (2017) </a:t>
            </a:r>
            <a:r>
              <a:rPr lang="pt-BR" sz="1400" i="1" dirty="0">
                <a:latin typeface="Arial Narrow" panose="020B0606020202030204" pitchFamily="34" charset="0"/>
              </a:rPr>
              <a:t>A lógica histórica do modelo de acumulação de capital em Moçambique</a:t>
            </a:r>
            <a:r>
              <a:rPr lang="pt-BR" sz="1400" dirty="0">
                <a:latin typeface="Arial Narrow" panose="020B0606020202030204" pitchFamily="34" charset="0"/>
              </a:rPr>
              <a:t>. Em 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Brito, Luís, Carlos Castel-Branco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(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(2017). Desafios para Moçambique 2017. IESE: Maputo.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Castel-Branco, C. 2014. Growth, capital accumulation and economic porosity in Mozambique: social losses, private gains. Review of African Political Economy, 41:sup1, S26-S48, DOI: 10.1080/03056244.2014.976363</a:t>
            </a:r>
            <a:endParaRPr lang="pt-PT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Cólas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Alejandro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(2005)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globalisation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-Filho, Alfredo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Deborah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Johnston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(2005)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Pluto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London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Duménil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Levy. 2012.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Fine, B.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-Filho.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Elgar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Marxist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Edward Elgar: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Cheltenham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</a:rPr>
              <a:t>Fine, Ben (2013) Financialization from a Marxist perspective. International Journal of Political Economy 42(4) pp 47-66.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B. 2012.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retrospect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financialization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stupid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C.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Kyung-Sup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Fine &amp; L.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Weiss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(eds.),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Neoliberal Era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Beyond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Londres: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Palgrave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MacMillan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PT" sz="1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Ben. 2010. Locating financialization. Historical Materialism 18 (2010) 97–116. </a:t>
            </a:r>
            <a:r>
              <a:rPr lang="en-GB" sz="1400" u="sng" dirty="0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oogle.co.uk/url?sa=t&amp;rct=j&amp;q=&amp;esrc=s&amp;source=web&amp;cd=5&amp;cad=rja&amp;uact=8&amp;ved=0ahUKEwjq5bGV6pjQAhWBBcAKHSRWA3sQFgg6MAQ&amp;url=http%3A%2F%2Fwww.countdownnet.net%2FAllegati%2F26%2520Locating%2520Financialisation%25202010.PDF&amp;usg=AFQjCNFUdotFxGv9JVGoJaj7r77CM6_0TA&amp;sig2=u66ib6grGGvQgQU00jXzJA</a:t>
            </a:r>
            <a:endParaRPr lang="en-GB" sz="1400" dirty="0">
              <a:latin typeface="Arial Narrow" panose="020B0606020202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B. 2009a.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Financialisation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social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Comunicação na Conferência «Social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Global Crisis: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Implications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Countries», 12-13 de Novembro de 2009. Genebra:  UNRISD. Disponível em: 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https://eprints.soas.ac.uk/7984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B. 2009b.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Looking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crisis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Marx.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Socialist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64, 40-47.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B. 2007.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Financialisation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poverty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Marxist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Comunicação apresentada na Conferência «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Poverty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Capital», 2-4 de Julho de 2007.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Manchester. Disponível em: 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https://eprints.soas.ac.uk/5685/1/brooks.pdf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Fine, Ben &amp; Alfredo </a:t>
            </a:r>
            <a:r>
              <a:rPr lang="pt-PT" sz="1400" dirty="0" err="1">
                <a:latin typeface="Arial Narrow" panose="020B0606020202030204" pitchFamily="34" charset="0"/>
              </a:rPr>
              <a:t>Saad</a:t>
            </a:r>
            <a:r>
              <a:rPr lang="pt-PT" sz="1400" dirty="0">
                <a:latin typeface="Arial Narrow" panose="020B0606020202030204" pitchFamily="34" charset="0"/>
              </a:rPr>
              <a:t>-Filho (2016) </a:t>
            </a:r>
            <a:r>
              <a:rPr lang="pt-PT" sz="1400" dirty="0" err="1">
                <a:latin typeface="Arial Narrow" panose="020B0606020202030204" pitchFamily="34" charset="0"/>
              </a:rPr>
              <a:t>Marx’s</a:t>
            </a:r>
            <a:r>
              <a:rPr lang="pt-PT" sz="1400" dirty="0">
                <a:latin typeface="Arial Narrow" panose="020B0606020202030204" pitchFamily="34" charset="0"/>
              </a:rPr>
              <a:t> Capital (</a:t>
            </a:r>
            <a:r>
              <a:rPr lang="pt-PT" sz="1400" dirty="0" err="1">
                <a:latin typeface="Arial Narrow" panose="020B0606020202030204" pitchFamily="34" charset="0"/>
              </a:rPr>
              <a:t>sixth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edition</a:t>
            </a:r>
            <a:r>
              <a:rPr lang="pt-PT" sz="1400" dirty="0">
                <a:latin typeface="Arial Narrow" panose="020B0606020202030204" pitchFamily="34" charset="0"/>
              </a:rPr>
              <a:t>). Pluto </a:t>
            </a:r>
            <a:r>
              <a:rPr lang="pt-PT" sz="1400" dirty="0" err="1">
                <a:latin typeface="Arial Narrow" panose="020B0606020202030204" pitchFamily="34" charset="0"/>
              </a:rPr>
              <a:t>Press</a:t>
            </a:r>
            <a:r>
              <a:rPr lang="pt-PT" sz="1400" dirty="0">
                <a:latin typeface="Arial Narrow" panose="020B0606020202030204" pitchFamily="34" charset="0"/>
              </a:rPr>
              <a:t>: London (capítulos 7, 12, 14, 15)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Goldin</a:t>
            </a:r>
            <a:r>
              <a:rPr lang="pt-PT" sz="1400" dirty="0">
                <a:latin typeface="Arial Narrow" panose="020B0606020202030204" pitchFamily="34" charset="0"/>
              </a:rPr>
              <a:t>, Ian (2006) </a:t>
            </a:r>
            <a:r>
              <a:rPr lang="pt-PT" sz="1400" dirty="0" err="1">
                <a:latin typeface="Arial Narrow" panose="020B0606020202030204" pitchFamily="34" charset="0"/>
              </a:rPr>
              <a:t>Globalization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policy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Clark, David (editor) The Elgar companion to development studies. Edward Elgar: Cheltenham</a:t>
            </a:r>
          </a:p>
        </p:txBody>
      </p:sp>
    </p:spTree>
    <p:extLst>
      <p:ext uri="{BB962C8B-B14F-4D97-AF65-F5344CB8AC3E}">
        <p14:creationId xmlns:p14="http://schemas.microsoft.com/office/powerpoint/2010/main" val="3978781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Outras referências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Goldin</a:t>
            </a:r>
            <a:r>
              <a:rPr lang="pt-PT" sz="1400" dirty="0">
                <a:latin typeface="Arial Narrow" panose="020B0606020202030204" pitchFamily="34" charset="0"/>
              </a:rPr>
              <a:t>, Ian (2006) </a:t>
            </a:r>
            <a:r>
              <a:rPr lang="pt-PT" sz="1400" dirty="0" err="1">
                <a:latin typeface="Arial Narrow" panose="020B0606020202030204" pitchFamily="34" charset="0"/>
              </a:rPr>
              <a:t>Globalization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policy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Clark, David (editor) The Elgar companion to development studies. Edward Elgar: Cheltenham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Harvey, David (2016) </a:t>
            </a:r>
            <a:r>
              <a:rPr lang="en-GB" sz="1400" dirty="0">
                <a:latin typeface="Arial Narrow" panose="020B0606020202030204" pitchFamily="34" charset="0"/>
              </a:rPr>
              <a:t>On post-neoliberalism, Trump, infrastructure, sharing economy, smart city </a:t>
            </a:r>
            <a:r>
              <a:rPr lang="en-GB" sz="1400" dirty="0">
                <a:latin typeface="Arial Narrow" panose="020B0606020202030204" pitchFamily="34" charset="0"/>
                <a:hlinkClick r:id="rId2"/>
              </a:rPr>
              <a:t>https://youtu.be/wb6rhHyJJ_4</a:t>
            </a:r>
            <a:r>
              <a:rPr lang="en-GB" sz="1400" dirty="0">
                <a:latin typeface="Arial Narrow" panose="020B0606020202030204" pitchFamily="34" charset="0"/>
              </a:rPr>
              <a:t> 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H</a:t>
            </a:r>
            <a:r>
              <a:rPr lang="en-GB" sz="1400" dirty="0" err="1">
                <a:latin typeface="Arial Narrow" panose="020B0606020202030204" pitchFamily="34" charset="0"/>
              </a:rPr>
              <a:t>arvey</a:t>
            </a:r>
            <a:r>
              <a:rPr lang="en-GB" sz="1400" dirty="0">
                <a:latin typeface="Arial Narrow" panose="020B0606020202030204" pitchFamily="34" charset="0"/>
              </a:rPr>
              <a:t>, David (2012) "Globalization and the Return of Species Being“ </a:t>
            </a:r>
            <a:r>
              <a:rPr lang="en-GB" sz="1400" dirty="0">
                <a:latin typeface="Arial Narrow" panose="020B0606020202030204" pitchFamily="34" charset="0"/>
                <a:hlinkClick r:id="rId3"/>
              </a:rPr>
              <a:t>https://youtu.be/RU-BjlSAHvA</a:t>
            </a:r>
            <a:endParaRPr lang="en-GB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H</a:t>
            </a:r>
            <a:r>
              <a:rPr lang="en-GB" sz="1400" dirty="0" err="1">
                <a:latin typeface="Arial Narrow" panose="020B0606020202030204" pitchFamily="34" charset="0"/>
              </a:rPr>
              <a:t>arvey</a:t>
            </a:r>
            <a:r>
              <a:rPr lang="en-GB" sz="1400" dirty="0">
                <a:latin typeface="Arial Narrow" panose="020B0606020202030204" pitchFamily="34" charset="0"/>
              </a:rPr>
              <a:t>, David (2010) “The Crises of Capitalism” </a:t>
            </a:r>
            <a:r>
              <a:rPr lang="en-GB" sz="1400" dirty="0">
                <a:latin typeface="Arial Narrow" panose="020B0606020202030204" pitchFamily="34" charset="0"/>
                <a:hlinkClick r:id="rId4"/>
              </a:rPr>
              <a:t>https://youtu.be/26o22Y33h9s</a:t>
            </a:r>
            <a:r>
              <a:rPr lang="en-GB" sz="1400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Harvey, D. 2007. A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Oxford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New York.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Jolly</a:t>
            </a:r>
            <a:r>
              <a:rPr lang="pt-PT" sz="1400" dirty="0">
                <a:latin typeface="Arial Narrow" panose="020B0606020202030204" pitchFamily="34" charset="0"/>
              </a:rPr>
              <a:t>, Richard (2006) Global </a:t>
            </a:r>
            <a:r>
              <a:rPr lang="pt-PT" sz="1400" dirty="0" err="1">
                <a:latin typeface="Arial Narrow" panose="020B0606020202030204" pitchFamily="34" charset="0"/>
              </a:rPr>
              <a:t>inequalities</a:t>
            </a:r>
            <a:r>
              <a:rPr lang="pt-PT" sz="1400" dirty="0">
                <a:latin typeface="Arial Narrow" panose="020B0606020202030204" pitchFamily="34" charset="0"/>
              </a:rPr>
              <a:t>. In </a:t>
            </a:r>
            <a:r>
              <a:rPr lang="pt-PT" sz="1400" dirty="0" err="1">
                <a:latin typeface="Arial Narrow" panose="020B0606020202030204" pitchFamily="34" charset="0"/>
              </a:rPr>
              <a:t>Clark</a:t>
            </a:r>
            <a:r>
              <a:rPr lang="pt-PT" sz="1400" dirty="0">
                <a:latin typeface="Arial Narrow" panose="020B0606020202030204" pitchFamily="34" charset="0"/>
              </a:rPr>
              <a:t>, David (editor) </a:t>
            </a:r>
            <a:r>
              <a:rPr lang="pt-PT" sz="1400" dirty="0" err="1">
                <a:latin typeface="Arial Narrow" panose="020B0606020202030204" pitchFamily="34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</a:rPr>
              <a:t> Elgar </a:t>
            </a:r>
            <a:r>
              <a:rPr lang="pt-PT" sz="1400" dirty="0" err="1">
                <a:latin typeface="Arial Narrow" panose="020B0606020202030204" pitchFamily="34" charset="0"/>
              </a:rPr>
              <a:t>companion</a:t>
            </a:r>
            <a:r>
              <a:rPr lang="pt-PT" sz="1400" dirty="0">
                <a:latin typeface="Arial Narrow" panose="020B0606020202030204" pitchFamily="34" charset="0"/>
              </a:rPr>
              <a:t> to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studies</a:t>
            </a:r>
            <a:r>
              <a:rPr lang="pt-PT" sz="1400" dirty="0">
                <a:latin typeface="Arial Narrow" panose="020B0606020202030204" pitchFamily="34" charset="0"/>
              </a:rPr>
              <a:t>. Edward Elgar: </a:t>
            </a:r>
            <a:r>
              <a:rPr lang="pt-PT" sz="1400" dirty="0" err="1">
                <a:latin typeface="Arial Narrow" panose="020B0606020202030204" pitchFamily="34" charset="0"/>
              </a:rPr>
              <a:t>Cheltenham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Kiely, </a:t>
            </a:r>
            <a:r>
              <a:rPr lang="pt-PT" sz="1400" dirty="0" err="1">
                <a:latin typeface="Arial Narrow" panose="020B0606020202030204" pitchFamily="34" charset="0"/>
              </a:rPr>
              <a:t>Ray</a:t>
            </a:r>
            <a:r>
              <a:rPr lang="pt-PT" sz="1400" dirty="0">
                <a:latin typeface="Arial Narrow" panose="020B0606020202030204" pitchFamily="34" charset="0"/>
              </a:rPr>
              <a:t> (2012) </a:t>
            </a:r>
            <a:r>
              <a:rPr lang="pt-PT" sz="1400" dirty="0" err="1">
                <a:latin typeface="Arial Narrow" panose="020B0606020202030204" pitchFamily="34" charset="0"/>
              </a:rPr>
              <a:t>Globalization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imperialismo. </a:t>
            </a:r>
            <a:r>
              <a:rPr lang="en-GB" sz="1400" dirty="0">
                <a:latin typeface="Arial Narrow" panose="020B0606020202030204" pitchFamily="34" charset="0"/>
              </a:rPr>
              <a:t>In Fine, Ben &amp; Alfredo Saad-Filho (editors) The Elgar companion to Marxist Economics. Edward Elgar: London.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Lapavitsas, C. 2008. Financialized Capitalism: direct exploitation and periodic bubbles. Department of Economics, School of Oriental and African Studies, University of London. </a:t>
            </a:r>
            <a:r>
              <a:rPr lang="en-GB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Disponível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https://marxismocritico.files.wordpress.com/2011/10/financialised-capitalism-direct-explotation-and-periodic-bubbles.pdf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en-GB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consultado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14 de </a:t>
            </a:r>
            <a:r>
              <a:rPr lang="en-GB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2017).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Louçã, F. &amp;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2018. 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Shadow Networks: Financial Disorder and the System that Caused Crisis. Oxford University Press: Oxford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Marois, T. 2012. Finance, finance capital and financialization. 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Fine, B.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-Filho.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Elgar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Marxist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Edward Elgar: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Cheltenham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Newman, Susan (2012) Global </a:t>
            </a:r>
            <a:r>
              <a:rPr lang="pt-PT" sz="1400" dirty="0" err="1">
                <a:latin typeface="Arial Narrow" panose="020B0606020202030204" pitchFamily="34" charset="0"/>
              </a:rPr>
              <a:t>commodity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chains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global </a:t>
            </a:r>
            <a:r>
              <a:rPr lang="pt-PT" sz="1400" dirty="0" err="1">
                <a:latin typeface="Arial Narrow" panose="020B0606020202030204" pitchFamily="34" charset="0"/>
              </a:rPr>
              <a:t>value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chains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Fine, Ben &amp; Alfredo Saad-Filho (editors) The Elgar companion to Marxist Economics. Edward Elgar: London.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Saad-Filho, A. &amp; (eds.). 2005.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Pluto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London</a:t>
            </a:r>
            <a:endParaRPr lang="en-GB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Sklair</a:t>
            </a:r>
            <a:r>
              <a:rPr lang="pt-PT" sz="1400" dirty="0">
                <a:latin typeface="Arial Narrow" panose="020B0606020202030204" pitchFamily="34" charset="0"/>
              </a:rPr>
              <a:t>, Leslie (2006) </a:t>
            </a:r>
            <a:r>
              <a:rPr lang="pt-PT" sz="1400" dirty="0" err="1">
                <a:latin typeface="Arial Narrow" panose="020B0606020202030204" pitchFamily="34" charset="0"/>
              </a:rPr>
              <a:t>Globalisation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Clark, David (editor) The Elgar companion to development studies. Edward Elgar: Cheltenham</a:t>
            </a:r>
            <a:endParaRPr lang="pt-PT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96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Outras referências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News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2013.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evasion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G8 leaders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vow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tougher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stance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Disponível em: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http://news.sky.com/story/tax-evasion-g8-leaders-vow-tougher-stance-10442604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(consultado a 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Guardian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2013. G8: Cameron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Osborne to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final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evasion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crackdown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Disponível em: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https://www.theguardian.com/business/2013/jun/17/g8-tax-avoidance-crackdown-david-cameron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(consultado a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Guardian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2017.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Costs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banking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bailout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UK. Disponível em: 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https://www.theguardian.com/politics/reality-check-with-polly-curtis/2011/sep/12/reality-check-banking-bailout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(consultado a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2013.. G8 leaders must do more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tough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game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multinational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avoidance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Disponível em: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http://www.independent.co.uk/voices/comment/g8-leaders-must-do-more-than-talk-a-tough-game-on-multinational-tax-avoidance-8662162.html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(consultado a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Committee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Greek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Debt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2015-2016.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Reports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Disponível em: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http://www.cadtm.org/Commission-pour-la-verite-sur-la,2224?lang=en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(consultado a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PT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32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7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Capitalismo Desigual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Capitalismo desigual – o que significa?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Crises e ciclos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Desigualdades históricas e sociais, locais e globais, que se prolongam espacialmente – diferentes modelos de capitalismo, resistência à penetração do capitalismo, </a:t>
            </a:r>
            <a:r>
              <a:rPr lang="pt-PT" dirty="0" err="1">
                <a:latin typeface="Arial Narrow" panose="020B0606020202030204" pitchFamily="34" charset="0"/>
              </a:rPr>
              <a:t>acção</a:t>
            </a:r>
            <a:r>
              <a:rPr lang="pt-PT" dirty="0">
                <a:latin typeface="Arial Narrow" panose="020B0606020202030204" pitchFamily="34" charset="0"/>
              </a:rPr>
              <a:t> mais agressiva do capitalismo em certas regiões (por exemplo, por causa do acesso a recursos estratégicos, como os energéticos)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Divisão internacional do trabalho e </a:t>
            </a:r>
            <a:r>
              <a:rPr lang="pt-PT" dirty="0" err="1">
                <a:latin typeface="Arial Narrow" panose="020B0606020202030204" pitchFamily="34" charset="0"/>
              </a:rPr>
              <a:t>extracção</a:t>
            </a:r>
            <a:r>
              <a:rPr lang="pt-PT" dirty="0">
                <a:latin typeface="Arial Narrow" panose="020B0606020202030204" pitchFamily="34" charset="0"/>
              </a:rPr>
              <a:t>, partilha e utilização internacional dos lucros – estágios e papeis diferentes no processo internacional de acumulação de capital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Desigualdades locais e regionais, não apenas globais</a:t>
            </a:r>
          </a:p>
        </p:txBody>
      </p:sp>
    </p:spTree>
    <p:extLst>
      <p:ext uri="{BB962C8B-B14F-4D97-AF65-F5344CB8AC3E}">
        <p14:creationId xmlns:p14="http://schemas.microsoft.com/office/powerpoint/2010/main" val="129575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Capitalismo Desigual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Endividamento como mecanismo de acumulação, redistribuição e exercício do poder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Sustentabilidade e meio ambiente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Desigualdade e pobreza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Classe, grupo de rendimento e género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6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Capitalismo Desigual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Como pode a desigualdade do capitalismo ser explicada?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Hecksher</a:t>
            </a:r>
            <a:r>
              <a:rPr lang="pt-PT" dirty="0">
                <a:latin typeface="Arial Narrow" panose="020B0606020202030204" pitchFamily="34" charset="0"/>
              </a:rPr>
              <a:t>/</a:t>
            </a:r>
            <a:r>
              <a:rPr lang="pt-PT" dirty="0" err="1">
                <a:latin typeface="Arial Narrow" panose="020B0606020202030204" pitchFamily="34" charset="0"/>
              </a:rPr>
              <a:t>Ohlin</a:t>
            </a:r>
            <a:r>
              <a:rPr lang="pt-PT" dirty="0">
                <a:latin typeface="Arial Narrow" panose="020B0606020202030204" pitchFamily="34" charset="0"/>
              </a:rPr>
              <a:t>/Samuelson e as teorias tradicionais de comércio – especialização conduz a convergência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Keynes e a reciclagem internacional das “desigualdades” – promoção da procura agregada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Prebisch</a:t>
            </a:r>
            <a:r>
              <a:rPr lang="pt-PT" dirty="0">
                <a:latin typeface="Arial Narrow" panose="020B0606020202030204" pitchFamily="34" charset="0"/>
              </a:rPr>
              <a:t>/Singer – estrutura da produção/comércio e os termos de troca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Emmanuel “trocas desiguais” – diferenças nos níveis salariais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Teorias de dependência – economias condicionadas em capitalismo virado para o mercado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Marx/Lenin/Mandel e a desigualdade do capitalismo – entender dinâmicas de classe e de acumulação</a:t>
            </a:r>
          </a:p>
        </p:txBody>
      </p:sp>
    </p:spTree>
    <p:extLst>
      <p:ext uri="{BB962C8B-B14F-4D97-AF65-F5344CB8AC3E}">
        <p14:creationId xmlns:p14="http://schemas.microsoft.com/office/powerpoint/2010/main" val="501512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Outros temas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Comércio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 que proporciona? O que condiciona? O que impede? Problematização?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Investimento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IDE e mercados globais de capitais – o que procuram? Como estruturam economias?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Reciclagem inversa – dos lucros financeiros em vez de da dívida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Migrações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As causas das migrações: causas negativas (guerras, fome/crises económicas/ambientais, perseguição política); causas positivas (liberdade de escolha, direito humano)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Liberdade de circulação do capital versus liberdade de circulação de pessoas. As respostas nacionalistas – contra a circulação de capitais e de pessoas. A exploração do racismo e outras formas de segregação (religiosas, por exemplo)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Migrações, os espectros políticos e a questão do internacionalismo e da solidariedade</a:t>
            </a:r>
          </a:p>
        </p:txBody>
      </p:sp>
    </p:spTree>
    <p:extLst>
      <p:ext uri="{BB962C8B-B14F-4D97-AF65-F5344CB8AC3E}">
        <p14:creationId xmlns:p14="http://schemas.microsoft.com/office/powerpoint/2010/main" val="277562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Outros temas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905608"/>
            <a:ext cx="11793071" cy="57148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Direitos humanos: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Como “direitos” são equacionados e parte endógena de processos políticos, económicos e sociais em contextos históricos específicos de cada sociedade. Por que é que e como é que um “direito” se adquire e perde?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Quais direitos?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Liberdades políticas individuais?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Mas, e os direitos económicos e sociais, incluindo o Estado social, o emprego, e as migrações?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 extensão das liberdades sociais e da soberania das pessoas sobre si próprias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Novos desafios para os direitos humanos associados com o ambiente, com a </a:t>
            </a:r>
            <a:r>
              <a:rPr lang="pt-PT" dirty="0" err="1">
                <a:latin typeface="Arial Narrow" panose="020B0606020202030204" pitchFamily="34" charset="0"/>
              </a:rPr>
              <a:t>interacção</a:t>
            </a:r>
            <a:r>
              <a:rPr lang="pt-PT" dirty="0">
                <a:latin typeface="Arial Narrow" panose="020B0606020202030204" pitchFamily="34" charset="0"/>
              </a:rPr>
              <a:t> da Humanidade com o meio ambiente, e com a capacidade de interferência humana no processo evolutivo através da ciência.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37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7946-92F8-433A-ACDE-61657F99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136689"/>
            <a:ext cx="11816499" cy="65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7FE8-67B9-4F7A-A2F7-ABDD5D3A91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280" y="-71280"/>
            <a:ext cx="10515240" cy="1325160"/>
          </a:xfrm>
        </p:spPr>
        <p:txBody>
          <a:bodyPr/>
          <a:lstStyle/>
          <a:p>
            <a:pPr lvl="0"/>
            <a:r>
              <a:rPr lang="en-US" sz="3600" b="1"/>
              <a:t>US: a case of unequal division of the results of labour?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059F-2E51-45FF-A860-D4E7805B1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28BD6-2A0C-4FB6-AD5A-0418E7DF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52000"/>
            <a:ext cx="11958120" cy="570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1773</Words>
  <Application>Microsoft Office PowerPoint</Application>
  <PresentationFormat>Widescreen</PresentationFormat>
  <Paragraphs>110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Arimo</vt:lpstr>
      <vt:lpstr>Calibri</vt:lpstr>
      <vt:lpstr>Calibri Light</vt:lpstr>
      <vt:lpstr>Office Theme</vt:lpstr>
      <vt:lpstr>  Temas no debate sobre globalização   Carlos Nuno Castel-Branco cnbranco@iseg.ulisboa.pt </vt:lpstr>
      <vt:lpstr>Estrutura da apresentação</vt:lpstr>
      <vt:lpstr>Capitalismo Desigual</vt:lpstr>
      <vt:lpstr>Capitalismo Desigual</vt:lpstr>
      <vt:lpstr>Capitalismo Desigual</vt:lpstr>
      <vt:lpstr>Outros temas</vt:lpstr>
      <vt:lpstr>Outros temas</vt:lpstr>
      <vt:lpstr>PowerPoint Presentation</vt:lpstr>
      <vt:lpstr>US: a case of unequal division of the results of labour?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Oxfam 2019 World Report</vt:lpstr>
      <vt:lpstr>PowerPoint Presentation</vt:lpstr>
      <vt:lpstr>Wealth of billionaires by region</vt:lpstr>
      <vt:lpstr>PowerPoint Presentation</vt:lpstr>
      <vt:lpstr>Portugal and the European periphery's debt as compared to the core countries</vt:lpstr>
      <vt:lpstr>PowerPoint Presentation</vt:lpstr>
      <vt:lpstr>PowerPoint Presentation</vt:lpstr>
      <vt:lpstr>PowerPoint Presentation</vt:lpstr>
      <vt:lpstr>PowerPoint Presentation</vt:lpstr>
      <vt:lpstr>Referências principais</vt:lpstr>
      <vt:lpstr>Outras referências</vt:lpstr>
      <vt:lpstr>Outras referências</vt:lpstr>
      <vt:lpstr>Outras referências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Globalização e Expansão do Capitalismo I: Génesis do Capitalismo Industrial e Internacionalização do Capital  Carlos Nuno Castel-Branco cnbranco@iseg.ulisboa.pt </dc:title>
  <dc:creator>Carlos Castel-Branco</dc:creator>
  <cp:lastModifiedBy>Carlos Castel-Branco</cp:lastModifiedBy>
  <cp:revision>41</cp:revision>
  <cp:lastPrinted>2019-04-03T04:51:06Z</cp:lastPrinted>
  <dcterms:created xsi:type="dcterms:W3CDTF">2019-03-27T07:04:28Z</dcterms:created>
  <dcterms:modified xsi:type="dcterms:W3CDTF">2020-03-04T02:40:03Z</dcterms:modified>
</cp:coreProperties>
</file>